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slides/slide17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26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3" r:id="rId3"/>
  </p:sldMasterIdLst>
  <p:notesMasterIdLst>
    <p:notesMasterId r:id="rId22"/>
  </p:notesMasterIdLst>
  <p:handoutMasterIdLst>
    <p:handoutMasterId r:id="rId23"/>
  </p:handoutMasterIdLst>
  <p:sldIdLst>
    <p:sldId id="256" r:id="rId4"/>
    <p:sldId id="359" r:id="rId5"/>
    <p:sldId id="366" r:id="rId6"/>
    <p:sldId id="360" r:id="rId7"/>
    <p:sldId id="368" r:id="rId8"/>
    <p:sldId id="369" r:id="rId9"/>
    <p:sldId id="361" r:id="rId10"/>
    <p:sldId id="344" r:id="rId11"/>
    <p:sldId id="355" r:id="rId12"/>
    <p:sldId id="371" r:id="rId13"/>
    <p:sldId id="372" r:id="rId14"/>
    <p:sldId id="373" r:id="rId15"/>
    <p:sldId id="374" r:id="rId16"/>
    <p:sldId id="362" r:id="rId17"/>
    <p:sldId id="365" r:id="rId18"/>
    <p:sldId id="375" r:id="rId19"/>
    <p:sldId id="376" r:id="rId20"/>
    <p:sldId id="260" r:id="rId21"/>
  </p:sldIdLst>
  <p:sldSz cx="9144000" cy="6858000" type="screen4x3"/>
  <p:notesSz cx="7023100" cy="93091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wnsend, Katy" initials="T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482"/>
    <a:srgbClr val="5A5B5C"/>
    <a:srgbClr val="6A6C69"/>
    <a:srgbClr val="897865"/>
    <a:srgbClr val="F26822"/>
    <a:srgbClr val="E98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0" autoAdjust="0"/>
    <p:restoredTop sz="95232" autoAdjust="0"/>
  </p:normalViewPr>
  <p:slideViewPr>
    <p:cSldViewPr snapToGrid="0" snapToObjects="1">
      <p:cViewPr varScale="1">
        <p:scale>
          <a:sx n="108" d="100"/>
          <a:sy n="108" d="100"/>
        </p:scale>
        <p:origin x="15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33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A0261-5912-44A6-8C89-FCA9B6505F9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7F2EC1-10B9-402D-8EA9-3C3EFEDB5CB5}">
      <dgm:prSet phldrT="[Text]"/>
      <dgm:spPr>
        <a:solidFill>
          <a:srgbClr val="9E2482"/>
        </a:solidFill>
      </dgm:spPr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Require reclassification of previously exempt employees to nonexempt status </a:t>
          </a:r>
        </a:p>
      </dgm:t>
    </dgm:pt>
    <dgm:pt modelId="{C7A68846-90CA-4193-A6C7-875473BA8E2A}" type="parTrans" cxnId="{A3441A37-01B0-4479-8FF9-34F78AC142BD}">
      <dgm:prSet/>
      <dgm:spPr/>
      <dgm:t>
        <a:bodyPr/>
        <a:lstStyle/>
        <a:p>
          <a:endParaRPr lang="en-US"/>
        </a:p>
      </dgm:t>
    </dgm:pt>
    <dgm:pt modelId="{DC4BF106-1451-4821-8A71-65D6976CC7A0}" type="sibTrans" cxnId="{A3441A37-01B0-4479-8FF9-34F78AC142BD}">
      <dgm:prSet/>
      <dgm:spPr>
        <a:ln>
          <a:solidFill>
            <a:srgbClr val="9E2482"/>
          </a:solidFill>
        </a:ln>
      </dgm:spPr>
      <dgm:t>
        <a:bodyPr/>
        <a:lstStyle/>
        <a:p>
          <a:endParaRPr lang="en-US"/>
        </a:p>
      </dgm:t>
    </dgm:pt>
    <dgm:pt modelId="{6CB60917-69E7-4771-9BD1-CB79B87360BE}">
      <dgm:prSet phldrT="[Text]"/>
      <dgm:spPr>
        <a:solidFill>
          <a:srgbClr val="9E2482"/>
        </a:solidFill>
      </dgm:spPr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Both exempt and nonexempt in same job</a:t>
          </a:r>
        </a:p>
      </dgm:t>
    </dgm:pt>
    <dgm:pt modelId="{5F105C98-F786-493C-B19D-7DEB0637DC8F}" type="parTrans" cxnId="{649156F2-923F-43DB-8CE2-8678057D0004}">
      <dgm:prSet/>
      <dgm:spPr/>
      <dgm:t>
        <a:bodyPr/>
        <a:lstStyle/>
        <a:p>
          <a:endParaRPr lang="en-US"/>
        </a:p>
      </dgm:t>
    </dgm:pt>
    <dgm:pt modelId="{C0B23934-9ACC-4AE1-8797-F30EFF40F738}" type="sibTrans" cxnId="{649156F2-923F-43DB-8CE2-8678057D0004}">
      <dgm:prSet/>
      <dgm:spPr/>
      <dgm:t>
        <a:bodyPr/>
        <a:lstStyle/>
        <a:p>
          <a:endParaRPr lang="en-US"/>
        </a:p>
      </dgm:t>
    </dgm:pt>
    <dgm:pt modelId="{44A5EFD1-921E-4115-A603-41E4D4453B98}">
      <dgm:prSet/>
      <dgm:spPr>
        <a:solidFill>
          <a:srgbClr val="9E2482"/>
        </a:solidFill>
        <a:ln>
          <a:solidFill>
            <a:srgbClr val="9E2482"/>
          </a:solidFill>
        </a:ln>
      </dgm:spPr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Potential to cause previously unexpected overtime </a:t>
          </a:r>
        </a:p>
      </dgm:t>
    </dgm:pt>
    <dgm:pt modelId="{F6B51072-FFAE-4DA9-BAC6-4DDD9A5D9ED0}" type="parTrans" cxnId="{232774EB-F67C-4B7D-8250-B2980D57F6BD}">
      <dgm:prSet/>
      <dgm:spPr/>
      <dgm:t>
        <a:bodyPr/>
        <a:lstStyle/>
        <a:p>
          <a:endParaRPr lang="en-US"/>
        </a:p>
      </dgm:t>
    </dgm:pt>
    <dgm:pt modelId="{0D7B7F9C-C3BA-4E26-B62E-96DA7135D206}" type="sibTrans" cxnId="{232774EB-F67C-4B7D-8250-B2980D57F6BD}">
      <dgm:prSet/>
      <dgm:spPr/>
      <dgm:t>
        <a:bodyPr/>
        <a:lstStyle/>
        <a:p>
          <a:endParaRPr lang="en-US"/>
        </a:p>
      </dgm:t>
    </dgm:pt>
    <dgm:pt modelId="{42D8DA7F-C3AB-4321-A2D6-8ABB66984B0E}">
      <dgm:prSet/>
      <dgm:spPr>
        <a:solidFill>
          <a:srgbClr val="9E2482"/>
        </a:solidFill>
      </dgm:spPr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New monitoring responsibilities </a:t>
          </a:r>
        </a:p>
      </dgm:t>
    </dgm:pt>
    <dgm:pt modelId="{2C5AA726-58E1-47BD-ABE6-EA790D22F0AB}" type="parTrans" cxnId="{7935CF9A-1C34-4F42-8AB4-5C7C8FC54A4D}">
      <dgm:prSet/>
      <dgm:spPr/>
      <dgm:t>
        <a:bodyPr/>
        <a:lstStyle/>
        <a:p>
          <a:endParaRPr lang="en-US"/>
        </a:p>
      </dgm:t>
    </dgm:pt>
    <dgm:pt modelId="{5BB14E70-BA49-4973-B878-A5844A1CC064}" type="sibTrans" cxnId="{7935CF9A-1C34-4F42-8AB4-5C7C8FC54A4D}">
      <dgm:prSet/>
      <dgm:spPr/>
      <dgm:t>
        <a:bodyPr/>
        <a:lstStyle/>
        <a:p>
          <a:endParaRPr lang="en-US"/>
        </a:p>
      </dgm:t>
    </dgm:pt>
    <dgm:pt modelId="{5ABA31F0-1928-4E32-94C6-56B3E49165B9}" type="pres">
      <dgm:prSet presAssocID="{102A0261-5912-44A6-8C89-FCA9B6505F9A}" presName="Name0" presStyleCnt="0">
        <dgm:presLayoutVars>
          <dgm:dir/>
          <dgm:resizeHandles val="exact"/>
        </dgm:presLayoutVars>
      </dgm:prSet>
      <dgm:spPr/>
    </dgm:pt>
    <dgm:pt modelId="{873A8F2F-CD52-45BC-9155-A74A2FD07CC5}" type="pres">
      <dgm:prSet presAssocID="{ED7F2EC1-10B9-402D-8EA9-3C3EFEDB5CB5}" presName="node" presStyleLbl="node1" presStyleIdx="0" presStyleCnt="4">
        <dgm:presLayoutVars>
          <dgm:bulletEnabled val="1"/>
        </dgm:presLayoutVars>
      </dgm:prSet>
      <dgm:spPr/>
    </dgm:pt>
    <dgm:pt modelId="{26D5FF07-079F-40C5-A464-213F23143C7F}" type="pres">
      <dgm:prSet presAssocID="{DC4BF106-1451-4821-8A71-65D6976CC7A0}" presName="sibTrans" presStyleCnt="0"/>
      <dgm:spPr/>
    </dgm:pt>
    <dgm:pt modelId="{68279D6C-C972-4BE5-8DB4-1A24C6FB7BDE}" type="pres">
      <dgm:prSet presAssocID="{44A5EFD1-921E-4115-A603-41E4D4453B98}" presName="node" presStyleLbl="node1" presStyleIdx="1" presStyleCnt="4" custScaleY="100000">
        <dgm:presLayoutVars>
          <dgm:bulletEnabled val="1"/>
        </dgm:presLayoutVars>
      </dgm:prSet>
      <dgm:spPr/>
    </dgm:pt>
    <dgm:pt modelId="{88D474A4-8FB7-416C-9DFF-942694D2CA6A}" type="pres">
      <dgm:prSet presAssocID="{0D7B7F9C-C3BA-4E26-B62E-96DA7135D206}" presName="sibTrans" presStyleCnt="0"/>
      <dgm:spPr/>
    </dgm:pt>
    <dgm:pt modelId="{685DA307-ED90-4C36-8BA4-5B983AFBDF44}" type="pres">
      <dgm:prSet presAssocID="{42D8DA7F-C3AB-4321-A2D6-8ABB66984B0E}" presName="node" presStyleLbl="node1" presStyleIdx="2" presStyleCnt="4">
        <dgm:presLayoutVars>
          <dgm:bulletEnabled val="1"/>
        </dgm:presLayoutVars>
      </dgm:prSet>
      <dgm:spPr/>
    </dgm:pt>
    <dgm:pt modelId="{69A855C5-D135-48CD-8115-0FCDF8856668}" type="pres">
      <dgm:prSet presAssocID="{5BB14E70-BA49-4973-B878-A5844A1CC064}" presName="sibTrans" presStyleCnt="0"/>
      <dgm:spPr/>
    </dgm:pt>
    <dgm:pt modelId="{2E3E0C1E-3F9F-4F33-B96D-67D4D4E68D6D}" type="pres">
      <dgm:prSet presAssocID="{6CB60917-69E7-4771-9BD1-CB79B87360BE}" presName="node" presStyleLbl="node1" presStyleIdx="3" presStyleCnt="4">
        <dgm:presLayoutVars>
          <dgm:bulletEnabled val="1"/>
        </dgm:presLayoutVars>
      </dgm:prSet>
      <dgm:spPr/>
    </dgm:pt>
  </dgm:ptLst>
  <dgm:cxnLst>
    <dgm:cxn modelId="{B1634701-4E9A-4CF9-90F1-C245BE082746}" type="presOf" srcId="{6CB60917-69E7-4771-9BD1-CB79B87360BE}" destId="{2E3E0C1E-3F9F-4F33-B96D-67D4D4E68D6D}" srcOrd="0" destOrd="0" presId="urn:microsoft.com/office/officeart/2005/8/layout/hList6"/>
    <dgm:cxn modelId="{A3441A37-01B0-4479-8FF9-34F78AC142BD}" srcId="{102A0261-5912-44A6-8C89-FCA9B6505F9A}" destId="{ED7F2EC1-10B9-402D-8EA9-3C3EFEDB5CB5}" srcOrd="0" destOrd="0" parTransId="{C7A68846-90CA-4193-A6C7-875473BA8E2A}" sibTransId="{DC4BF106-1451-4821-8A71-65D6976CC7A0}"/>
    <dgm:cxn modelId="{0E404E47-112A-4469-A8CC-73E30D9A3409}" type="presOf" srcId="{102A0261-5912-44A6-8C89-FCA9B6505F9A}" destId="{5ABA31F0-1928-4E32-94C6-56B3E49165B9}" srcOrd="0" destOrd="0" presId="urn:microsoft.com/office/officeart/2005/8/layout/hList6"/>
    <dgm:cxn modelId="{0E0BB248-0B74-40FB-8954-5429619C398D}" type="presOf" srcId="{42D8DA7F-C3AB-4321-A2D6-8ABB66984B0E}" destId="{685DA307-ED90-4C36-8BA4-5B983AFBDF44}" srcOrd="0" destOrd="0" presId="urn:microsoft.com/office/officeart/2005/8/layout/hList6"/>
    <dgm:cxn modelId="{E79BFA4C-B218-4878-99D1-D148E1F4CE84}" type="presOf" srcId="{ED7F2EC1-10B9-402D-8EA9-3C3EFEDB5CB5}" destId="{873A8F2F-CD52-45BC-9155-A74A2FD07CC5}" srcOrd="0" destOrd="0" presId="urn:microsoft.com/office/officeart/2005/8/layout/hList6"/>
    <dgm:cxn modelId="{E75B657C-BE28-440F-A7F3-387B4015BFA8}" type="presOf" srcId="{44A5EFD1-921E-4115-A603-41E4D4453B98}" destId="{68279D6C-C972-4BE5-8DB4-1A24C6FB7BDE}" srcOrd="0" destOrd="0" presId="urn:microsoft.com/office/officeart/2005/8/layout/hList6"/>
    <dgm:cxn modelId="{7935CF9A-1C34-4F42-8AB4-5C7C8FC54A4D}" srcId="{102A0261-5912-44A6-8C89-FCA9B6505F9A}" destId="{42D8DA7F-C3AB-4321-A2D6-8ABB66984B0E}" srcOrd="2" destOrd="0" parTransId="{2C5AA726-58E1-47BD-ABE6-EA790D22F0AB}" sibTransId="{5BB14E70-BA49-4973-B878-A5844A1CC064}"/>
    <dgm:cxn modelId="{232774EB-F67C-4B7D-8250-B2980D57F6BD}" srcId="{102A0261-5912-44A6-8C89-FCA9B6505F9A}" destId="{44A5EFD1-921E-4115-A603-41E4D4453B98}" srcOrd="1" destOrd="0" parTransId="{F6B51072-FFAE-4DA9-BAC6-4DDD9A5D9ED0}" sibTransId="{0D7B7F9C-C3BA-4E26-B62E-96DA7135D206}"/>
    <dgm:cxn modelId="{649156F2-923F-43DB-8CE2-8678057D0004}" srcId="{102A0261-5912-44A6-8C89-FCA9B6505F9A}" destId="{6CB60917-69E7-4771-9BD1-CB79B87360BE}" srcOrd="3" destOrd="0" parTransId="{5F105C98-F786-493C-B19D-7DEB0637DC8F}" sibTransId="{C0B23934-9ACC-4AE1-8797-F30EFF40F738}"/>
    <dgm:cxn modelId="{927E5FCC-90EB-42E5-AAA7-FC6BC15760F4}" type="presParOf" srcId="{5ABA31F0-1928-4E32-94C6-56B3E49165B9}" destId="{873A8F2F-CD52-45BC-9155-A74A2FD07CC5}" srcOrd="0" destOrd="0" presId="urn:microsoft.com/office/officeart/2005/8/layout/hList6"/>
    <dgm:cxn modelId="{243B72AD-E956-4766-B627-A736803B3088}" type="presParOf" srcId="{5ABA31F0-1928-4E32-94C6-56B3E49165B9}" destId="{26D5FF07-079F-40C5-A464-213F23143C7F}" srcOrd="1" destOrd="0" presId="urn:microsoft.com/office/officeart/2005/8/layout/hList6"/>
    <dgm:cxn modelId="{B8FDFECF-2126-4805-969A-91F1E6412A95}" type="presParOf" srcId="{5ABA31F0-1928-4E32-94C6-56B3E49165B9}" destId="{68279D6C-C972-4BE5-8DB4-1A24C6FB7BDE}" srcOrd="2" destOrd="0" presId="urn:microsoft.com/office/officeart/2005/8/layout/hList6"/>
    <dgm:cxn modelId="{4EB1CA86-C949-4C97-87E9-3AAF09ABB6DA}" type="presParOf" srcId="{5ABA31F0-1928-4E32-94C6-56B3E49165B9}" destId="{88D474A4-8FB7-416C-9DFF-942694D2CA6A}" srcOrd="3" destOrd="0" presId="urn:microsoft.com/office/officeart/2005/8/layout/hList6"/>
    <dgm:cxn modelId="{C2B5B509-C618-4747-BE99-F40FE98BA47E}" type="presParOf" srcId="{5ABA31F0-1928-4E32-94C6-56B3E49165B9}" destId="{685DA307-ED90-4C36-8BA4-5B983AFBDF44}" srcOrd="4" destOrd="0" presId="urn:microsoft.com/office/officeart/2005/8/layout/hList6"/>
    <dgm:cxn modelId="{4C319D7F-4859-4A09-BD97-17455B88C7B8}" type="presParOf" srcId="{5ABA31F0-1928-4E32-94C6-56B3E49165B9}" destId="{69A855C5-D135-48CD-8115-0FCDF8856668}" srcOrd="5" destOrd="0" presId="urn:microsoft.com/office/officeart/2005/8/layout/hList6"/>
    <dgm:cxn modelId="{567A73F4-1AF2-4EDA-9DAC-82630C85CDE2}" type="presParOf" srcId="{5ABA31F0-1928-4E32-94C6-56B3E49165B9}" destId="{2E3E0C1E-3F9F-4F33-B96D-67D4D4E68D6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A8F2F-CD52-45BC-9155-A74A2FD07CC5}">
      <dsp:nvSpPr>
        <dsp:cNvPr id="0" name=""/>
        <dsp:cNvSpPr/>
      </dsp:nvSpPr>
      <dsp:spPr>
        <a:xfrm rot="16200000">
          <a:off x="-474466" y="476539"/>
          <a:ext cx="2986948" cy="2033869"/>
        </a:xfrm>
        <a:prstGeom prst="flowChartManualOperation">
          <a:avLst/>
        </a:prstGeom>
        <a:solidFill>
          <a:srgbClr val="9E24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744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Require reclassification of previously exempt employees to nonexempt status </a:t>
          </a:r>
        </a:p>
      </dsp:txBody>
      <dsp:txXfrm rot="5400000">
        <a:off x="2074" y="597389"/>
        <a:ext cx="2033869" cy="1792168"/>
      </dsp:txXfrm>
    </dsp:sp>
    <dsp:sp modelId="{68279D6C-C972-4BE5-8DB4-1A24C6FB7BDE}">
      <dsp:nvSpPr>
        <dsp:cNvPr id="0" name=""/>
        <dsp:cNvSpPr/>
      </dsp:nvSpPr>
      <dsp:spPr>
        <a:xfrm rot="16200000">
          <a:off x="1711943" y="476539"/>
          <a:ext cx="2986948" cy="2033869"/>
        </a:xfrm>
        <a:prstGeom prst="flowChartManualOperation">
          <a:avLst/>
        </a:prstGeom>
        <a:solidFill>
          <a:srgbClr val="9E2482"/>
        </a:solidFill>
        <a:ln w="25400" cap="flat" cmpd="sng" algn="ctr">
          <a:solidFill>
            <a:srgbClr val="9E24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744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Potential to cause previously unexpected overtime </a:t>
          </a:r>
        </a:p>
      </dsp:txBody>
      <dsp:txXfrm rot="5400000">
        <a:off x="2188483" y="597389"/>
        <a:ext cx="2033869" cy="1792168"/>
      </dsp:txXfrm>
    </dsp:sp>
    <dsp:sp modelId="{685DA307-ED90-4C36-8BA4-5B983AFBDF44}">
      <dsp:nvSpPr>
        <dsp:cNvPr id="0" name=""/>
        <dsp:cNvSpPr/>
      </dsp:nvSpPr>
      <dsp:spPr>
        <a:xfrm rot="16200000">
          <a:off x="3898353" y="476539"/>
          <a:ext cx="2986948" cy="2033869"/>
        </a:xfrm>
        <a:prstGeom prst="flowChartManualOperation">
          <a:avLst/>
        </a:prstGeom>
        <a:solidFill>
          <a:srgbClr val="9E24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744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New monitoring responsibilities </a:t>
          </a:r>
        </a:p>
      </dsp:txBody>
      <dsp:txXfrm rot="5400000">
        <a:off x="4374893" y="597389"/>
        <a:ext cx="2033869" cy="1792168"/>
      </dsp:txXfrm>
    </dsp:sp>
    <dsp:sp modelId="{2E3E0C1E-3F9F-4F33-B96D-67D4D4E68D6D}">
      <dsp:nvSpPr>
        <dsp:cNvPr id="0" name=""/>
        <dsp:cNvSpPr/>
      </dsp:nvSpPr>
      <dsp:spPr>
        <a:xfrm rot="16200000">
          <a:off x="6084763" y="476539"/>
          <a:ext cx="2986948" cy="2033869"/>
        </a:xfrm>
        <a:prstGeom prst="flowChartManualOperation">
          <a:avLst/>
        </a:prstGeom>
        <a:solidFill>
          <a:srgbClr val="9E24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744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Both exempt and nonexempt in same job</a:t>
          </a:r>
        </a:p>
      </dsp:txBody>
      <dsp:txXfrm rot="5400000">
        <a:off x="6561303" y="597389"/>
        <a:ext cx="2033869" cy="1792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413" tIns="46707" rIns="93413" bIns="467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413" tIns="46707" rIns="93413" bIns="46707" rtlCol="0"/>
          <a:lstStyle>
            <a:lvl1pPr algn="r">
              <a:defRPr sz="1200"/>
            </a:lvl1pPr>
          </a:lstStyle>
          <a:p>
            <a:fld id="{2079D0A4-7D98-1C48-B9FA-6DCCA070DEA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413" tIns="46707" rIns="93413" bIns="467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413" tIns="46707" rIns="93413" bIns="46707" rtlCol="0" anchor="b"/>
          <a:lstStyle>
            <a:lvl1pPr algn="r">
              <a:defRPr sz="1200"/>
            </a:lvl1pPr>
          </a:lstStyle>
          <a:p>
            <a:fld id="{0A75CF02-2566-FA41-A327-CD098FDF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067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413" tIns="46707" rIns="93413" bIns="467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413" tIns="46707" rIns="93413" bIns="46707" rtlCol="0"/>
          <a:lstStyle>
            <a:lvl1pPr algn="r">
              <a:defRPr sz="1200"/>
            </a:lvl1pPr>
          </a:lstStyle>
          <a:p>
            <a:fld id="{A558212F-8AB0-924A-BD20-A658A2FDD92E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3" tIns="46707" rIns="93413" bIns="467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413" tIns="46707" rIns="93413" bIns="467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413" tIns="46707" rIns="93413" bIns="467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413" tIns="46707" rIns="93413" bIns="46707" rtlCol="0" anchor="b"/>
          <a:lstStyle>
            <a:lvl1pPr algn="r">
              <a:defRPr sz="1200"/>
            </a:lvl1pPr>
          </a:lstStyle>
          <a:p>
            <a:fld id="{D1EA3627-39FC-9349-8526-678BE1F5EA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75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08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6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50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54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9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188936"/>
            <a:ext cx="5618480" cy="4971165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0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98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7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5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0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1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24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73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3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3627-39FC-9349-8526-678BE1F5EA5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vision-bar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4376" y="2517775"/>
            <a:ext cx="3810000" cy="76200"/>
          </a:xfrm>
          <a:prstGeom prst="rect">
            <a:avLst/>
          </a:prstGeom>
        </p:spPr>
      </p:pic>
      <p:pic>
        <p:nvPicPr>
          <p:cNvPr id="15" name="Picture 14" descr="division-bar-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00789"/>
            <a:ext cx="9151938" cy="69911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416425" y="3162300"/>
            <a:ext cx="3995738" cy="406400"/>
          </a:xfrm>
        </p:spPr>
        <p:txBody>
          <a:bodyPr anchor="t"/>
          <a:lstStyle>
            <a:lvl1pPr algn="r">
              <a:buNone/>
              <a:defRPr sz="1400"/>
            </a:lvl1pPr>
          </a:lstStyle>
          <a:p>
            <a:pPr lvl="0"/>
            <a:r>
              <a:rPr lang="en-US" sz="1800" dirty="0">
                <a:solidFill>
                  <a:srgbClr val="897865"/>
                </a:solidFill>
                <a:latin typeface="Helvetica"/>
                <a:cs typeface="Helvetica"/>
              </a:rPr>
              <a:t>May 18, 2039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457200" y="2593975"/>
            <a:ext cx="7954963" cy="5429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sz="3000" dirty="0">
                <a:solidFill>
                  <a:srgbClr val="897865"/>
                </a:solidFill>
                <a:latin typeface="Helvetica"/>
                <a:cs typeface="Helvetica"/>
              </a:rPr>
              <a:t>Title of Presentation</a:t>
            </a:r>
            <a:br>
              <a:rPr lang="en-US" sz="1800" dirty="0">
                <a:solidFill>
                  <a:srgbClr val="897865"/>
                </a:solidFill>
                <a:latin typeface="Helvetica"/>
                <a:cs typeface="Helvetica"/>
              </a:rPr>
            </a:br>
            <a:endParaRPr lang="en-US" dirty="0"/>
          </a:p>
        </p:txBody>
      </p:sp>
      <p:pic>
        <p:nvPicPr>
          <p:cNvPr id="11" name="Picture 10" descr="DOAS Logo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182132"/>
            <a:ext cx="1511300" cy="1511300"/>
          </a:xfrm>
          <a:prstGeom prst="rect">
            <a:avLst/>
          </a:prstGeom>
        </p:spPr>
      </p:pic>
      <p:sp>
        <p:nvSpPr>
          <p:cNvPr id="13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98968" y="2070101"/>
            <a:ext cx="3995738" cy="371474"/>
          </a:xfrm>
        </p:spPr>
        <p:txBody>
          <a:bodyPr anchor="t">
            <a:normAutofit/>
          </a:bodyPr>
          <a:lstStyle>
            <a:lvl1pPr algn="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n-US" sz="1400" dirty="0">
                <a:solidFill>
                  <a:srgbClr val="5A5B5C"/>
                </a:solidFill>
                <a:latin typeface="Helvetica"/>
                <a:cs typeface="Helvetica"/>
              </a:rPr>
              <a:t>Human Resources Administration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Background Slide PMS 37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61" y="584200"/>
            <a:ext cx="9173261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12615"/>
            <a:ext cx="9144000" cy="96239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01906"/>
            <a:ext cx="9143999" cy="8068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A19D5C7-5607-4E05-B8B6-D9D31796C4BC}" type="datetimeFigureOut">
              <a:rPr lang="en-US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900" y="55626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FDF9DE0-4E4B-4F3B-B3B1-113D0D1F8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29261" y="584200"/>
            <a:ext cx="9202522" cy="0"/>
          </a:xfrm>
          <a:prstGeom prst="line">
            <a:avLst/>
          </a:prstGeom>
          <a:ln w="57150">
            <a:solidFill>
              <a:srgbClr val="701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 userDrawn="1"/>
        </p:nvSpPr>
        <p:spPr>
          <a:xfrm>
            <a:off x="7895771" y="1349829"/>
            <a:ext cx="1045029" cy="101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9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6FA8-C4D7-7542-9B86-2252C8E3EE45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8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r="608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8" name="Picture 7" descr="division-bar-titl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0" y="2492375"/>
            <a:ext cx="3810000" cy="762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416425" y="3162300"/>
            <a:ext cx="3995738" cy="406400"/>
          </a:xfrm>
        </p:spPr>
        <p:txBody>
          <a:bodyPr anchor="t"/>
          <a:lstStyle>
            <a:lvl1pPr algn="r">
              <a:buNone/>
              <a:defRPr sz="1400"/>
            </a:lvl1pPr>
          </a:lstStyle>
          <a:p>
            <a:pPr lvl="0"/>
            <a:r>
              <a:rPr lang="en-US" sz="1800" dirty="0">
                <a:solidFill>
                  <a:srgbClr val="897865"/>
                </a:solidFill>
                <a:latin typeface="Helvetica"/>
                <a:cs typeface="Helvetica"/>
              </a:rPr>
              <a:t>May 18, 2039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457200" y="2593975"/>
            <a:ext cx="7954963" cy="5429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sz="3000" dirty="0">
                <a:solidFill>
                  <a:srgbClr val="897865"/>
                </a:solidFill>
                <a:latin typeface="Helvetica"/>
                <a:cs typeface="Helvetica"/>
              </a:rPr>
              <a:t>Title of Presentation</a:t>
            </a:r>
            <a:br>
              <a:rPr lang="en-US" sz="1800" dirty="0">
                <a:solidFill>
                  <a:srgbClr val="897865"/>
                </a:solidFill>
                <a:latin typeface="Helvetica"/>
                <a:cs typeface="Helvetica"/>
              </a:rPr>
            </a:b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98968" y="2070101"/>
            <a:ext cx="3995738" cy="371474"/>
          </a:xfrm>
        </p:spPr>
        <p:txBody>
          <a:bodyPr anchor="t">
            <a:normAutofit/>
          </a:bodyPr>
          <a:lstStyle>
            <a:lvl1pPr algn="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n-US" sz="1400" dirty="0">
                <a:solidFill>
                  <a:srgbClr val="5A5B5C"/>
                </a:solidFill>
                <a:latin typeface="Helvetica"/>
                <a:cs typeface="Helvetica"/>
              </a:rPr>
              <a:t>Human Resources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59085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88EC31-2261-5D4C-9B64-60AA258A7DCD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9E2482"/>
          </a:solidFill>
          <a:ln>
            <a:solidFill>
              <a:srgbClr val="9E24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division-bar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6" y="0"/>
            <a:ext cx="913842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47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826EF7-A9A5-C24B-BEE5-FB484C56EE45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2476500" cy="2057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9E2482"/>
          </a:solidFill>
          <a:ln>
            <a:solidFill>
              <a:srgbClr val="9E24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division-bar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6" y="0"/>
            <a:ext cx="913842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64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2F7F6E-A0A6-DF46-84D3-7BB7124D76F4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9E2482"/>
          </a:solidFill>
          <a:ln>
            <a:solidFill>
              <a:srgbClr val="9E24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division-bar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6" y="0"/>
            <a:ext cx="913842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65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537340-58AA-0046-BC04-9325A144B8BC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9E2482"/>
          </a:solidFill>
          <a:ln>
            <a:solidFill>
              <a:srgbClr val="9E24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division-bar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6" y="0"/>
            <a:ext cx="913842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69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E248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768600"/>
            <a:ext cx="82296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Break Page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568700"/>
            <a:ext cx="8229600" cy="431800"/>
          </a:xfrm>
        </p:spPr>
        <p:txBody>
          <a:bodyPr>
            <a:noAutofit/>
          </a:bodyPr>
          <a:lstStyle>
            <a:lvl1pPr algn="ctr">
              <a:buNone/>
              <a:defRPr sz="18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Sub-title / Information</a:t>
            </a:r>
          </a:p>
        </p:txBody>
      </p:sp>
    </p:spTree>
    <p:extLst>
      <p:ext uri="{BB962C8B-B14F-4D97-AF65-F5344CB8AC3E}">
        <p14:creationId xmlns:p14="http://schemas.microsoft.com/office/powerpoint/2010/main" val="367199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E1F19F-B836-0A41-B13D-6AF57A014C91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9E2482"/>
          </a:solidFill>
          <a:ln>
            <a:solidFill>
              <a:srgbClr val="9E24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division-bar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6" y="0"/>
            <a:ext cx="913842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70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579C09-226C-134E-B508-14070D25F08E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9E2482"/>
          </a:solidFill>
          <a:ln>
            <a:solidFill>
              <a:srgbClr val="9E24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division-bar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6" y="0"/>
            <a:ext cx="913842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5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EC31-2261-5D4C-9B64-60AA258A7DCD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division-bar-foot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938" cy="69911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Helvetica"/>
                <a:cs typeface="Helvetica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9E2482"/>
          </a:solidFill>
          <a:ln>
            <a:solidFill>
              <a:srgbClr val="9E24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ach-b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9200" y="2298700"/>
            <a:ext cx="5384800" cy="45593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928812" y="2649340"/>
            <a:ext cx="389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5A5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en-US" sz="1400" baseline="0" dirty="0">
                <a:solidFill>
                  <a:srgbClr val="5A5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Resources Administration</a:t>
            </a:r>
            <a:endParaRPr lang="en-US" sz="1400" dirty="0">
              <a:solidFill>
                <a:srgbClr val="5A5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928812" y="3269820"/>
            <a:ext cx="6477000" cy="527480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1.800.555.555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801813" y="3797300"/>
            <a:ext cx="3024187" cy="520700"/>
          </a:xfrm>
        </p:spPr>
        <p:txBody>
          <a:bodyPr/>
          <a:lstStyle>
            <a:lvl1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www.doas.ga.gov</a:t>
            </a:r>
            <a:endParaRPr lang="en-US" dirty="0"/>
          </a:p>
        </p:txBody>
      </p:sp>
      <p:pic>
        <p:nvPicPr>
          <p:cNvPr id="7" name="Picture 6" descr="DOAS 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368327"/>
            <a:ext cx="1511300" cy="1511300"/>
          </a:xfrm>
          <a:prstGeom prst="rect">
            <a:avLst/>
          </a:prstGeom>
        </p:spPr>
      </p:pic>
      <p:pic>
        <p:nvPicPr>
          <p:cNvPr id="10" name="Picture 9" descr="division-bar-titl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68500" y="3130584"/>
            <a:ext cx="71755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B408-ACC8-4D45-BBE9-E966E1132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BD60A-4A1D-44F0-B061-565C27106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AACFE-AD1F-4EF3-8EDF-5BAFA9A2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97D-77E6-4019-AF30-B8D0D2BB6628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D5F7B-2506-4673-A6BB-78DE6E7B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4FEFF-DA8C-4A39-8609-08DA0312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D7F9-1C83-4B60-98FE-A1ADDF46A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63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2E6CD-3826-4CB3-A1D5-D0D297E7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E18C6-EDC7-4ADD-A040-11326F7E7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980D6-BEB0-4D22-A619-D758900BD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97D-77E6-4019-AF30-B8D0D2BB6628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8CB9C-0D80-420E-9352-366B2E56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C0AB9-CE21-4242-BA66-28431E49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D7F9-1C83-4B60-98FE-A1ADDF46A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74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816C-CA37-4CC7-A7BD-52AA15D6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967D0-0C19-4425-B599-83D8D694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43FA-BCDC-450B-83E0-A211B0B2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97D-77E6-4019-AF30-B8D0D2BB6628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FD765-890F-4C2C-889C-FFBF49D45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0D102-C3EE-4ABA-A1EE-44E3D2B2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D7F9-1C83-4B60-98FE-A1ADDF46A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98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98FDC-BF2D-461F-890E-84DD2DED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3539-1F03-4194-A47D-017A04111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2147A-2717-4D65-8615-802692AC4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4EE82-8CA5-4AA9-8124-56EC25B4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97D-77E6-4019-AF30-B8D0D2BB6628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F9C1F-5ED5-4AB4-9606-BBA31A06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F4A17-0EF1-4AF2-8A45-8C4E339F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D7F9-1C83-4B60-98FE-A1ADDF46A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82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B699-4DDD-4B26-B28E-B450F208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3D02B-BBE6-4B9C-8DDB-32F923F41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53BF3-751F-4BBC-8984-9338122A7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C1877-31B0-491F-AC09-0700EC66B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474B5-A172-4A03-A552-BA2459118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63D45C-27F1-4B94-BAD5-E6E0AD23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97D-77E6-4019-AF30-B8D0D2BB6628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8E4B0-7D43-4B0A-A654-4F51F799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3B17C6-531D-4885-9030-7CC30D74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D7F9-1C83-4B60-98FE-A1ADDF46A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0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9389-4519-40D6-A035-437A3CAE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BFB174-0EEB-4DFD-A9B8-E09E7333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97D-77E6-4019-AF30-B8D0D2BB6628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47B10-ADAB-492A-AE5A-9E6A25B1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6218B-DE49-4DFC-9ED1-6EB2A641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D7F9-1C83-4B60-98FE-A1ADDF46A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9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D62B7-8558-454A-B1E8-F47376C4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97D-77E6-4019-AF30-B8D0D2BB6628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791CB-0CEB-49C9-BE63-1FB0D4C9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334E2-6E4E-4579-A173-DC99972B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D7F9-1C83-4B60-98FE-A1ADDF46A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03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A7FB8-743B-4639-B4DF-4C3EF8B2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78E65-D874-4F28-99E1-A5A65D18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5CB82-2BF2-483B-8695-377633325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C531F-83DB-4EF7-B001-4B071637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97D-77E6-4019-AF30-B8D0D2BB6628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F965E-0986-4C05-A914-46B1DEAB9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02D48-A317-42AD-B8AF-027E01A6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D7F9-1C83-4B60-98FE-A1ADDF46A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94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16CB-B45C-4F86-A735-C650D3E2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9E574-2210-4067-81D2-D8E49941B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D0109-A5FB-43DF-AFE7-80B5C7561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92D6F-2C46-4D0B-A59E-B6441D18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97D-77E6-4019-AF30-B8D0D2BB6628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6BE15-B08C-4241-904B-01207EEE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7F2E8-6E48-405A-8BFD-7392342A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D7F9-1C83-4B60-98FE-A1ADDF46A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1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6EF7-A9A5-C24B-BEE5-FB484C56EE45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division-bar-foot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938" cy="69911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2476500" cy="2057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9E2482"/>
          </a:solidFill>
          <a:ln>
            <a:solidFill>
              <a:srgbClr val="9E24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E36A-1602-44A7-9D56-810EF706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CB21C-9DBC-43C5-921D-AEF4C1289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2C3CF-670B-4AD8-8713-95F2B7085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97D-77E6-4019-AF30-B8D0D2BB6628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13235-C890-4B6E-997C-5EC28CB4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D8C41-6C10-4ED2-829F-CE16E5EF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D7F9-1C83-4B60-98FE-A1ADDF46A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28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B021AE-7EDD-4256-8470-E3F5DD437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DB50F-BC81-4A27-8F72-FAD7734C1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09C9E-B224-4D87-A65C-F3D6DCF7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C97D-77E6-4019-AF30-B8D0D2BB6628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DB284-9BB6-4437-9E32-8CF47124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23D12-8FC9-4418-9EE2-BB0677DB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D7F9-1C83-4B60-98FE-A1ADDF46A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6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7F6E-A0A6-DF46-84D3-7BB7124D76F4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Helvetica"/>
                <a:cs typeface="Helvetica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division-bar-foot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938" cy="6991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9E2482"/>
          </a:solidFill>
          <a:ln>
            <a:solidFill>
              <a:srgbClr val="9E24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ach-b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9200" y="2298700"/>
            <a:ext cx="5384800" cy="455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7340-58AA-0046-BC04-9325A144B8BC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Helvetica"/>
                <a:cs typeface="Helvetica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division-bar-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51938" cy="6991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9E2482"/>
          </a:solidFill>
          <a:ln>
            <a:solidFill>
              <a:srgbClr val="9E24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E248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768600"/>
            <a:ext cx="82296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Break Page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568700"/>
            <a:ext cx="8229600" cy="431800"/>
          </a:xfrm>
        </p:spPr>
        <p:txBody>
          <a:bodyPr>
            <a:noAutofit/>
          </a:bodyPr>
          <a:lstStyle>
            <a:lvl1pPr algn="ct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Sub-title / Information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 i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F19F-B836-0A41-B13D-6AF57A014C91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Helvetica"/>
                <a:cs typeface="Helvetica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ivision-bar-foot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938" cy="6991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9E2482"/>
          </a:solidFill>
          <a:ln>
            <a:solidFill>
              <a:srgbClr val="9E24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 i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9C09-226C-134E-B508-14070D25F08E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latin typeface="Helvetica"/>
                <a:cs typeface="Helvetica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division-bar-foot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938" cy="699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366000" y="6794500"/>
            <a:ext cx="1320800" cy="63500"/>
          </a:xfrm>
          <a:prstGeom prst="rect">
            <a:avLst/>
          </a:prstGeom>
          <a:solidFill>
            <a:srgbClr val="9E2482"/>
          </a:solidFill>
          <a:ln>
            <a:solidFill>
              <a:srgbClr val="9E24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nd-ba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47767" y="3048223"/>
            <a:ext cx="6439090" cy="7575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928812" y="2649340"/>
            <a:ext cx="389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5A5B5C"/>
                </a:solidFill>
                <a:latin typeface="Helvetica"/>
                <a:cs typeface="Helvetica"/>
              </a:rPr>
              <a:t>Human</a:t>
            </a:r>
            <a:r>
              <a:rPr lang="en-US" sz="1400" baseline="0" dirty="0">
                <a:solidFill>
                  <a:srgbClr val="5A5B5C"/>
                </a:solidFill>
                <a:latin typeface="Helvetica"/>
                <a:cs typeface="Helvetica"/>
              </a:rPr>
              <a:t> Resources Administration</a:t>
            </a:r>
            <a:endParaRPr lang="en-US" sz="1400" dirty="0">
              <a:solidFill>
                <a:srgbClr val="5A5B5C"/>
              </a:solidFill>
              <a:latin typeface="Helvetica"/>
              <a:cs typeface="Helvetica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928812" y="3269820"/>
            <a:ext cx="6477000" cy="5274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1.800.555.555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801813" y="3797300"/>
            <a:ext cx="3024187" cy="5207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err="1"/>
              <a:t>www.doas.ga.gov</a:t>
            </a:r>
            <a:endParaRPr lang="en-US" dirty="0"/>
          </a:p>
        </p:txBody>
      </p:sp>
      <p:pic>
        <p:nvPicPr>
          <p:cNvPr id="7" name="Picture 6" descr="DOAS 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368327"/>
            <a:ext cx="1511300" cy="1511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ach-bg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759200" y="2298700"/>
            <a:ext cx="5384800" cy="4559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46FA8-C4D7-7542-9B86-2252C8E3EE45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rgbClr val="897865"/>
                </a:solidFill>
                <a:latin typeface="Helvetica"/>
                <a:cs typeface="Helvetica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0" i="0" kern="1200">
          <a:solidFill>
            <a:srgbClr val="897865"/>
          </a:solidFill>
          <a:latin typeface="Helvetica"/>
          <a:ea typeface="+mj-ea"/>
          <a:cs typeface="Helvetica"/>
        </a:defRPr>
      </a:lvl1pPr>
    </p:titleStyle>
    <p:bodyStyle>
      <a:lvl1pPr marL="3429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9E2482"/>
        </a:buClr>
        <a:buSzPct val="115000"/>
        <a:buFont typeface="Wingdings" charset="2"/>
        <a:buChar char="§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1pPr>
      <a:lvl2pPr marL="74295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2pPr>
      <a:lvl3pPr marL="11430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3pPr>
      <a:lvl4pPr marL="16002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4pPr>
      <a:lvl5pPr marL="20574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46FA8-C4D7-7542-9B86-2252C8E3EE45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rgbClr val="897865"/>
                </a:solidFill>
                <a:latin typeface="Helvetica"/>
                <a:cs typeface="Helvetica"/>
              </a:defRPr>
            </a:lvl1pPr>
          </a:lstStyle>
          <a:p>
            <a:fld id="{CCE7EACD-A346-A34B-BBAF-EF458C812B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2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0" i="0" kern="1200">
          <a:solidFill>
            <a:srgbClr val="897865"/>
          </a:solidFill>
          <a:latin typeface="Helvetica"/>
          <a:ea typeface="+mj-ea"/>
          <a:cs typeface="Helvetica"/>
        </a:defRPr>
      </a:lvl1pPr>
    </p:titleStyle>
    <p:bodyStyle>
      <a:lvl1pPr marL="3429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9E2482"/>
        </a:buClr>
        <a:buSzPct val="115000"/>
        <a:buFont typeface="Wingdings" charset="2"/>
        <a:buChar char="§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1pPr>
      <a:lvl2pPr marL="74295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2pPr>
      <a:lvl3pPr marL="11430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3pPr>
      <a:lvl4pPr marL="16002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4pPr>
      <a:lvl5pPr marL="2057400" indent="-182880" algn="l" defTabSz="457200" rtl="0" eaLnBrk="1" latinLnBrk="0" hangingPunct="1">
        <a:spcBef>
          <a:spcPts val="600"/>
        </a:spcBef>
        <a:spcAft>
          <a:spcPts val="0"/>
        </a:spcAft>
        <a:buClr>
          <a:srgbClr val="6A6C69"/>
        </a:buClr>
        <a:buSzPct val="115000"/>
        <a:buFont typeface="Lucida Grande"/>
        <a:buChar char="-"/>
        <a:defRPr sz="1400" b="0" i="0" kern="1200">
          <a:solidFill>
            <a:srgbClr val="897865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28D29-C295-48BB-8790-9B3E6183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0E016-BCB9-4085-95BE-2FADFF342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82291-1B89-4B96-98D3-6C06B604F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AC97D-77E6-4019-AF30-B8D0D2BB6628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8D850-B684-4501-9726-F9972C886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45109-C045-406D-8C7D-D8C50D5BB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D7F9-1C83-4B60-98FE-A1ADDF46A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12417" y="2822754"/>
            <a:ext cx="3995738" cy="406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2019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379720" y="1127807"/>
            <a:ext cx="3693750" cy="1417588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to FLSA Overtime Regulations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77732" y="2545395"/>
            <a:ext cx="3995738" cy="371474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Administration, Policy Team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FLSA Overtime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9738"/>
            <a:ext cx="8229600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000" dirty="0">
                <a:solidFill>
                  <a:srgbClr val="9E2482"/>
                </a:solidFill>
              </a:rPr>
              <a:t>What should we do to prepare?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6982" y="1175456"/>
            <a:ext cx="8423563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0"/>
            <a:endParaRPr lang="en-US" dirty="0">
              <a:solidFill>
                <a:srgbClr val="6A6C69"/>
              </a:solidFill>
            </a:endParaRPr>
          </a:p>
          <a:p>
            <a:pPr marL="571500">
              <a:buClr>
                <a:srgbClr val="9E2482"/>
              </a:buClr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(3) Review current standards or policies that 		  may need to be changed</a:t>
            </a:r>
          </a:p>
          <a:p>
            <a:pPr marL="571500" algn="ctr">
              <a:buClr>
                <a:srgbClr val="9E2482"/>
              </a:buClr>
            </a:pPr>
            <a:endParaRPr lang="en-US" sz="30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 </a:t>
            </a:r>
            <a:r>
              <a:rPr lang="en-US" sz="300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agency-issued </a:t>
            </a: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communication devices (laptops, cellphones, tablets, etc.)</a:t>
            </a: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Telework policies or practices</a:t>
            </a:r>
          </a:p>
          <a:p>
            <a:pPr marL="1028700" lvl="1">
              <a:buClr>
                <a:srgbClr val="9E2482"/>
              </a:buClr>
            </a:pPr>
            <a:endParaRPr lang="en-US" sz="16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Policies on requirements for working  overtime (over 40 hours per week)</a:t>
            </a:r>
          </a:p>
          <a:p>
            <a:pPr marL="1028700" lvl="1">
              <a:buClr>
                <a:srgbClr val="9E2482"/>
              </a:buClr>
            </a:pPr>
            <a:endParaRPr lang="en-US" sz="2400" dirty="0">
              <a:solidFill>
                <a:srgbClr val="6A6C69"/>
              </a:solidFill>
            </a:endParaRPr>
          </a:p>
          <a:p>
            <a:pPr marL="914400" indent="-342900">
              <a:buClr>
                <a:srgbClr val="9E2482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6A6C69"/>
              </a:solidFill>
            </a:endParaRPr>
          </a:p>
          <a:p>
            <a:pPr marL="114300"/>
            <a:endParaRPr lang="en-US" dirty="0">
              <a:solidFill>
                <a:srgbClr val="6A6C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5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042" y="77404"/>
            <a:ext cx="8229600" cy="81887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FLSA Overtime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2631"/>
            <a:ext cx="8229600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000" dirty="0">
                <a:solidFill>
                  <a:srgbClr val="9E2482"/>
                </a:solidFill>
              </a:rPr>
              <a:t>What should we do to prepare?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6982" y="1170132"/>
            <a:ext cx="88867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0"/>
            <a:endParaRPr lang="en-US" dirty="0">
              <a:solidFill>
                <a:srgbClr val="6A6C69"/>
              </a:solidFill>
            </a:endParaRPr>
          </a:p>
          <a:p>
            <a:pPr marL="571500">
              <a:buClr>
                <a:srgbClr val="9E2482"/>
              </a:buClr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(4) Create a time line for change management 		  activities to ensure compliance with 	   				  </a:t>
            </a:r>
            <a:r>
              <a:rPr lang="en-US" sz="3000" dirty="0">
                <a:solidFill>
                  <a:srgbClr val="9E24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January 1, 2020 </a:t>
            </a: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effective date</a:t>
            </a:r>
          </a:p>
          <a:p>
            <a:pPr marL="571500" algn="ctr">
              <a:buClr>
                <a:srgbClr val="9E2482"/>
              </a:buClr>
            </a:pPr>
            <a:endParaRPr lang="en-US" sz="16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28700" lvl="1">
              <a:buClr>
                <a:srgbClr val="9E2482"/>
              </a:buClr>
            </a:pPr>
            <a:endParaRPr lang="en-US" sz="16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 a list of the changes and draft a plan for how your agency will respond</a:t>
            </a: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Prepare early to ensure timely compliance</a:t>
            </a:r>
          </a:p>
          <a:p>
            <a:pPr marL="1028700" lvl="1">
              <a:buClr>
                <a:srgbClr val="9E2482"/>
              </a:buClr>
            </a:pPr>
            <a:endParaRPr lang="en-US" sz="2400" dirty="0">
              <a:solidFill>
                <a:srgbClr val="6A6C69"/>
              </a:solidFill>
            </a:endParaRPr>
          </a:p>
          <a:p>
            <a:pPr marL="914400" indent="-342900">
              <a:buClr>
                <a:srgbClr val="9E2482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6A6C69"/>
              </a:solidFill>
            </a:endParaRPr>
          </a:p>
          <a:p>
            <a:pPr marL="114300"/>
            <a:endParaRPr lang="en-US" dirty="0">
              <a:solidFill>
                <a:srgbClr val="6A6C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3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87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FLSA Overtime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3390"/>
            <a:ext cx="8229600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000" dirty="0">
                <a:solidFill>
                  <a:srgbClr val="9E2482"/>
                </a:solidFill>
              </a:rPr>
              <a:t>What should we do to prepare?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3237" y="1669060"/>
            <a:ext cx="842356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0"/>
            <a:endParaRPr lang="en-US" dirty="0">
              <a:solidFill>
                <a:srgbClr val="6A6C69"/>
              </a:solidFill>
            </a:endParaRPr>
          </a:p>
          <a:p>
            <a:pPr marL="571500">
              <a:buClr>
                <a:srgbClr val="9E2482"/>
              </a:buClr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(5) Prepare managers and supervisors</a:t>
            </a:r>
          </a:p>
          <a:p>
            <a:pPr marL="571500" algn="ctr">
              <a:buClr>
                <a:srgbClr val="9E2482"/>
              </a:buClr>
            </a:pPr>
            <a:endParaRPr lang="en-US" sz="30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Communicate with employees about the changes</a:t>
            </a:r>
          </a:p>
          <a:p>
            <a:pPr marL="1028700" lvl="1">
              <a:buClr>
                <a:srgbClr val="9E2482"/>
              </a:buClr>
            </a:pPr>
            <a:endParaRPr lang="en-US" sz="30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Answer employee questions</a:t>
            </a: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endParaRPr lang="en-US" sz="30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Possibly reclassify some managers/supervisors </a:t>
            </a:r>
            <a:endParaRPr lang="en-US" sz="2400" dirty="0">
              <a:solidFill>
                <a:srgbClr val="6A6C69"/>
              </a:solidFill>
            </a:endParaRPr>
          </a:p>
          <a:p>
            <a:pPr marL="914400" indent="-342900">
              <a:buClr>
                <a:srgbClr val="9E2482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6A6C69"/>
              </a:solidFill>
            </a:endParaRPr>
          </a:p>
          <a:p>
            <a:pPr marL="114300"/>
            <a:endParaRPr lang="en-US" dirty="0">
              <a:solidFill>
                <a:srgbClr val="6A6C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6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87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FLSA Overtime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695"/>
            <a:ext cx="8229600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000" dirty="0">
                <a:solidFill>
                  <a:srgbClr val="9E2482"/>
                </a:solidFill>
              </a:rPr>
              <a:t>What should we do to prepare?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3237" y="1386255"/>
            <a:ext cx="867337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0"/>
            <a:endParaRPr lang="en-US" dirty="0">
              <a:solidFill>
                <a:srgbClr val="6A6C69"/>
              </a:solidFill>
            </a:endParaRPr>
          </a:p>
          <a:p>
            <a:pPr marL="571500">
              <a:buClr>
                <a:srgbClr val="9E2482"/>
              </a:buClr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(6) Communicate upcoming changes</a:t>
            </a:r>
          </a:p>
          <a:p>
            <a:pPr marL="571500" algn="ctr">
              <a:buClr>
                <a:srgbClr val="9E2482"/>
              </a:buClr>
            </a:pPr>
            <a:endParaRPr lang="en-US" sz="16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Determine communication techniques suitable for workforce, hours of business, and locations</a:t>
            </a:r>
          </a:p>
          <a:p>
            <a:pPr marL="1028700" lvl="1">
              <a:buClr>
                <a:srgbClr val="9E2482"/>
              </a:buClr>
            </a:pPr>
            <a:endParaRPr lang="en-US" sz="16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Consider how affected employees may perceive the changes</a:t>
            </a:r>
          </a:p>
          <a:p>
            <a:pPr marL="1028700" lvl="1">
              <a:buClr>
                <a:srgbClr val="9E2482"/>
              </a:buClr>
            </a:pPr>
            <a:endParaRPr lang="en-US" sz="16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Convey that changes are federal law mandates applying to all employers</a:t>
            </a:r>
            <a:endParaRPr lang="en-US" sz="2400" dirty="0">
              <a:solidFill>
                <a:srgbClr val="6A6C69"/>
              </a:solidFill>
            </a:endParaRPr>
          </a:p>
          <a:p>
            <a:pPr marL="914400" indent="-342900">
              <a:buClr>
                <a:srgbClr val="9E2482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6A6C69"/>
              </a:solidFill>
            </a:endParaRPr>
          </a:p>
          <a:p>
            <a:pPr marL="114300"/>
            <a:endParaRPr lang="en-US" dirty="0">
              <a:solidFill>
                <a:srgbClr val="6A6C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9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Effects of FLSA Overtime Updates</a:t>
            </a:r>
            <a:endParaRPr lang="en-US" sz="3600" dirty="0">
              <a:solidFill>
                <a:srgbClr val="6A6C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0020" indent="0" algn="ctr">
              <a:buNone/>
            </a:pPr>
            <a:endParaRPr lang="en-US" sz="3000" dirty="0"/>
          </a:p>
          <a:p>
            <a:pPr marL="160020" indent="0">
              <a:buNone/>
            </a:pPr>
            <a:endParaRPr lang="en-US" sz="3000" dirty="0"/>
          </a:p>
          <a:p>
            <a:pPr marL="160020" indent="0">
              <a:buNone/>
            </a:pPr>
            <a:endParaRPr lang="en-US" sz="3000" dirty="0"/>
          </a:p>
          <a:p>
            <a:pPr marL="160020" indent="0" algn="ctr">
              <a:buNone/>
            </a:pPr>
            <a:endParaRPr lang="en-US" sz="3000" dirty="0">
              <a:solidFill>
                <a:srgbClr val="70126B"/>
              </a:solidFill>
            </a:endParaRPr>
          </a:p>
          <a:p>
            <a:pPr marL="160020" indent="0" algn="ctr">
              <a:buNone/>
            </a:pPr>
            <a:endParaRPr lang="en-US" sz="3000" dirty="0">
              <a:solidFill>
                <a:srgbClr val="70126B"/>
              </a:solidFill>
            </a:endParaRPr>
          </a:p>
          <a:p>
            <a:pPr marL="160020" indent="0" algn="ctr">
              <a:buNone/>
            </a:pPr>
            <a:endParaRPr lang="en-US" sz="3000" dirty="0">
              <a:solidFill>
                <a:srgbClr val="70126B"/>
              </a:solidFill>
            </a:endParaRPr>
          </a:p>
          <a:p>
            <a:pPr marL="160020" indent="0" algn="ctr">
              <a:buNone/>
            </a:pPr>
            <a:endParaRPr lang="en-US" sz="3000" dirty="0">
              <a:solidFill>
                <a:srgbClr val="70126B"/>
              </a:solidFill>
            </a:endParaRPr>
          </a:p>
          <a:p>
            <a:pPr marL="160020" indent="0" algn="ctr">
              <a:buNone/>
            </a:pPr>
            <a:endParaRPr lang="en-US" sz="3000" dirty="0">
              <a:solidFill>
                <a:srgbClr val="70126B"/>
              </a:solidFill>
            </a:endParaRPr>
          </a:p>
          <a:p>
            <a:pPr marL="160020" indent="0" algn="ctr">
              <a:buNone/>
            </a:pPr>
            <a:endParaRPr lang="en-US" sz="3000" dirty="0">
              <a:solidFill>
                <a:srgbClr val="70126B"/>
              </a:solidFill>
            </a:endParaRPr>
          </a:p>
          <a:p>
            <a:pPr marL="160020" indent="0" algn="ctr">
              <a:buNone/>
            </a:pPr>
            <a:endParaRPr lang="en-US" sz="3000" dirty="0">
              <a:solidFill>
                <a:srgbClr val="70126B"/>
              </a:solidFill>
            </a:endParaRPr>
          </a:p>
          <a:p>
            <a:pPr marL="160020" indent="0" algn="ctr">
              <a:buNone/>
            </a:pPr>
            <a:endParaRPr lang="en-US" sz="3000" i="1" dirty="0">
              <a:solidFill>
                <a:srgbClr val="9E2482"/>
              </a:solidFill>
            </a:endParaRPr>
          </a:p>
          <a:p>
            <a:pPr marL="160020" indent="0" algn="ctr">
              <a:buNone/>
            </a:pPr>
            <a:endParaRPr lang="en-US" sz="3000" i="1" dirty="0">
              <a:solidFill>
                <a:srgbClr val="9E2482"/>
              </a:solidFill>
            </a:endParaRPr>
          </a:p>
          <a:p>
            <a:pPr marL="160020" indent="0" algn="ctr">
              <a:buNone/>
            </a:pPr>
            <a:endParaRPr lang="en-US" sz="3000" i="1" dirty="0">
              <a:solidFill>
                <a:srgbClr val="9E2482"/>
              </a:solidFill>
            </a:endParaRPr>
          </a:p>
          <a:p>
            <a:pPr marL="160020" indent="0" algn="ctr">
              <a:buNone/>
            </a:pPr>
            <a:endParaRPr lang="en-US" sz="3000" dirty="0">
              <a:solidFill>
                <a:srgbClr val="70126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040373"/>
              </p:ext>
            </p:extLst>
          </p:nvPr>
        </p:nvGraphicFramePr>
        <p:xfrm>
          <a:off x="292231" y="2358050"/>
          <a:ext cx="8597245" cy="298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9203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FLSA Overtime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311"/>
            <a:ext cx="8469984" cy="4989136"/>
          </a:xfrm>
        </p:spPr>
        <p:txBody>
          <a:bodyPr>
            <a:normAutofit/>
          </a:bodyPr>
          <a:lstStyle/>
          <a:p>
            <a:pPr marL="120015" indent="0">
              <a:buNone/>
            </a:pPr>
            <a:r>
              <a:rPr lang="en-US" sz="3000" dirty="0">
                <a:solidFill>
                  <a:srgbClr val="9E2482"/>
                </a:solidFill>
              </a:rPr>
              <a:t>Consequences of misclassifying an employee as exempt:</a:t>
            </a:r>
          </a:p>
          <a:p>
            <a:pPr marL="160020" indent="0">
              <a:buNone/>
            </a:pPr>
            <a:endParaRPr lang="en-US" sz="1600" dirty="0">
              <a:solidFill>
                <a:srgbClr val="9E2482"/>
              </a:solidFill>
              <a:latin typeface="+mn-lt"/>
            </a:endParaRPr>
          </a:p>
          <a:p>
            <a:pPr marL="634603" indent="-342900">
              <a:buFont typeface="Wingdings" panose="05000000000000000000" pitchFamily="2" charset="2"/>
              <a:buChar char="ü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Back wages and overtime compensation owed</a:t>
            </a:r>
          </a:p>
          <a:p>
            <a:pPr marL="291703" indent="0">
              <a:buNone/>
            </a:pP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34603" indent="-342900">
              <a:buFont typeface="Wingdings" panose="05000000000000000000" pitchFamily="2" charset="2"/>
              <a:buChar char="ü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Attorney’s fees</a:t>
            </a:r>
          </a:p>
          <a:p>
            <a:pPr marL="291703" indent="0">
              <a:buNone/>
            </a:pP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34603" indent="-342900">
              <a:buFont typeface="Wingdings" panose="05000000000000000000" pitchFamily="2" charset="2"/>
              <a:buChar char="ü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Potential for class action</a:t>
            </a:r>
          </a:p>
          <a:p>
            <a:pPr marL="291703" indent="0">
              <a:buNone/>
            </a:pP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34603" indent="-342900">
              <a:buFont typeface="Wingdings" panose="05000000000000000000" pitchFamily="2" charset="2"/>
              <a:buChar char="ü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Additional penalties for willful violations</a:t>
            </a:r>
          </a:p>
          <a:p>
            <a:pPr marL="120015" indent="0">
              <a:buNone/>
            </a:pPr>
            <a:endParaRPr lang="en-US" sz="2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56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5017-FC18-48FF-A77C-C60E98E8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Updating FLSA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AB8EE-C24C-45DE-A026-F1C682BA2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Agencies/entities must make required system changes in their HR/Payroll system during the month of November 2019 and complete the updates by November 30, 2019. </a:t>
            </a:r>
          </a:p>
          <a:p>
            <a:pPr marL="160020" indent="0">
              <a:buNone/>
            </a:pPr>
            <a:endParaRPr lang="en-US" sz="2000" dirty="0"/>
          </a:p>
          <a:p>
            <a:r>
              <a:rPr lang="en-US" sz="2000" dirty="0"/>
              <a:t>To assist with understanding the process of making position changes in </a:t>
            </a:r>
            <a:r>
              <a:rPr lang="en-US" sz="2000" dirty="0" err="1"/>
              <a:t>TeamWorks</a:t>
            </a:r>
            <a:r>
              <a:rPr lang="en-US" sz="2000" dirty="0"/>
              <a:t> HCM, see the job aid titled </a:t>
            </a:r>
            <a:r>
              <a:rPr lang="en-US" sz="2000" i="1" dirty="0"/>
              <a:t>How to Make Required FLSA Changes.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37F25-8E42-4C5C-93A7-B4845730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93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74CC05-30EC-476A-8D2A-83FCF6B30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6" y="942975"/>
            <a:ext cx="7115175" cy="49763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66B8BC6-2F32-4DC7-9341-517BAB80A0AE}"/>
              </a:ext>
            </a:extLst>
          </p:cNvPr>
          <p:cNvSpPr txBox="1">
            <a:spLocks/>
          </p:cNvSpPr>
          <p:nvPr/>
        </p:nvSpPr>
        <p:spPr>
          <a:xfrm>
            <a:off x="457200" y="201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rgbClr val="897865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97865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Updating FLSA Status</a:t>
            </a:r>
          </a:p>
        </p:txBody>
      </p:sp>
    </p:spTree>
    <p:extLst>
      <p:ext uri="{BB962C8B-B14F-4D97-AF65-F5344CB8AC3E}">
        <p14:creationId xmlns:p14="http://schemas.microsoft.com/office/powerpoint/2010/main" val="1987269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6A6C69"/>
                </a:solidFill>
              </a:rPr>
              <a:t>404-656-2705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28812" y="4889776"/>
            <a:ext cx="3024187" cy="520700"/>
          </a:xfrm>
        </p:spPr>
        <p:txBody>
          <a:bodyPr/>
          <a:lstStyle/>
          <a:p>
            <a:r>
              <a:rPr lang="en-US" dirty="0">
                <a:solidFill>
                  <a:srgbClr val="6A6C69"/>
                </a:solidFill>
              </a:rPr>
              <a:t>policy@doas.ga.gov</a:t>
            </a:r>
          </a:p>
          <a:p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084B6BA-A786-4FC7-8383-C6C40AD0A7F7}"/>
              </a:ext>
            </a:extLst>
          </p:cNvPr>
          <p:cNvSpPr txBox="1">
            <a:spLocks/>
          </p:cNvSpPr>
          <p:nvPr/>
        </p:nvSpPr>
        <p:spPr>
          <a:xfrm>
            <a:off x="1928812" y="4359060"/>
            <a:ext cx="6477000" cy="527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rgbClr val="897865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>
                <a:solidFill>
                  <a:srgbClr val="6A6C69"/>
                </a:solidFill>
              </a:rPr>
              <a:t>HRA Policy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76051D-E98E-4A39-99A5-60EBD0829FB5}"/>
              </a:ext>
            </a:extLst>
          </p:cNvPr>
          <p:cNvSpPr txBox="1">
            <a:spLocks/>
          </p:cNvSpPr>
          <p:nvPr/>
        </p:nvSpPr>
        <p:spPr>
          <a:xfrm>
            <a:off x="1954213" y="3838360"/>
            <a:ext cx="3024187" cy="5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18288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E2482"/>
              </a:buClr>
              <a:buSzPct val="115000"/>
              <a:buFont typeface="Wingdings" charset="2"/>
              <a:buNone/>
              <a:defRPr sz="1400" b="0" i="0" kern="1200">
                <a:solidFill>
                  <a:srgbClr val="897865"/>
                </a:solidFill>
                <a:latin typeface="Helvetica"/>
                <a:ea typeface="+mn-ea"/>
                <a:cs typeface="Helvetica"/>
              </a:defRPr>
            </a:lvl1pPr>
            <a:lvl2pPr marL="742950" indent="-18288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6A6C69"/>
              </a:buClr>
              <a:buSzPct val="115000"/>
              <a:buFont typeface="Lucida Grande"/>
              <a:buChar char="-"/>
              <a:defRPr sz="1400" b="0" i="0" kern="1200">
                <a:solidFill>
                  <a:srgbClr val="897865"/>
                </a:solidFill>
                <a:latin typeface="Helvetica"/>
                <a:ea typeface="+mn-ea"/>
                <a:cs typeface="Helvetica"/>
              </a:defRPr>
            </a:lvl2pPr>
            <a:lvl3pPr marL="1143000" indent="-18288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6A6C69"/>
              </a:buClr>
              <a:buSzPct val="115000"/>
              <a:buFont typeface="Lucida Grande"/>
              <a:buChar char="-"/>
              <a:defRPr sz="1400" b="0" i="0" kern="1200">
                <a:solidFill>
                  <a:srgbClr val="897865"/>
                </a:solidFill>
                <a:latin typeface="Helvetica"/>
                <a:ea typeface="+mn-ea"/>
                <a:cs typeface="Helvetica"/>
              </a:defRPr>
            </a:lvl3pPr>
            <a:lvl4pPr marL="1600200" indent="-18288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6A6C69"/>
              </a:buClr>
              <a:buSzPct val="115000"/>
              <a:buFont typeface="Lucida Grande"/>
              <a:buChar char="-"/>
              <a:defRPr sz="1400" b="0" i="0" kern="1200">
                <a:solidFill>
                  <a:srgbClr val="897865"/>
                </a:solidFill>
                <a:latin typeface="Helvetica"/>
                <a:ea typeface="+mn-ea"/>
                <a:cs typeface="Helvetica"/>
              </a:defRPr>
            </a:lvl4pPr>
            <a:lvl5pPr marL="2057400" indent="-18288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6A6C69"/>
              </a:buClr>
              <a:buSzPct val="115000"/>
              <a:buFont typeface="Lucida Grande"/>
              <a:buChar char="-"/>
              <a:defRPr sz="1400" b="0" i="0" kern="1200">
                <a:solidFill>
                  <a:srgbClr val="897865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6A6C69"/>
                </a:solidFill>
              </a:rPr>
              <a:t>www.doas.ga.gov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FLSA Overtime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0020" lvl="1" indent="0">
              <a:buClr>
                <a:srgbClr val="9E2482"/>
              </a:buClr>
              <a:buNone/>
            </a:pPr>
            <a:r>
              <a:rPr lang="en-US" sz="3000" dirty="0">
                <a:solidFill>
                  <a:srgbClr val="9E2482"/>
                </a:solidFill>
              </a:rPr>
              <a:t>To be exempt from overtime: </a:t>
            </a:r>
            <a:endParaRPr lang="en-US" sz="1000" dirty="0">
              <a:solidFill>
                <a:srgbClr val="9E2482"/>
              </a:solidFill>
            </a:endParaRPr>
          </a:p>
          <a:p>
            <a:pPr marL="160020" lvl="1" indent="0">
              <a:buClr>
                <a:srgbClr val="9E2482"/>
              </a:buClr>
              <a:buNone/>
            </a:pPr>
            <a:endParaRPr lang="en-US" sz="3200" dirty="0">
              <a:solidFill>
                <a:srgbClr val="9E2482"/>
              </a:solidFill>
            </a:endParaRPr>
          </a:p>
          <a:p>
            <a:pPr marL="160020" lvl="1" indent="0">
              <a:buClr>
                <a:srgbClr val="9E2482"/>
              </a:buClr>
              <a:buNone/>
            </a:pPr>
            <a:endParaRPr lang="en-US" sz="3200" dirty="0">
              <a:solidFill>
                <a:srgbClr val="9E2482"/>
              </a:solidFill>
            </a:endParaRPr>
          </a:p>
          <a:p>
            <a:pPr marL="160020" lvl="1" indent="0">
              <a:buClr>
                <a:srgbClr val="9E2482"/>
              </a:buClr>
              <a:buNone/>
            </a:pPr>
            <a:endParaRPr lang="en-US" sz="3200" dirty="0">
              <a:solidFill>
                <a:srgbClr val="9E2482"/>
              </a:solidFill>
            </a:endParaRPr>
          </a:p>
          <a:p>
            <a:pPr marL="160020" lvl="1" indent="0">
              <a:buClr>
                <a:srgbClr val="9E2482"/>
              </a:buClr>
              <a:buNone/>
            </a:pPr>
            <a:endParaRPr lang="en-US" sz="3000" i="1" dirty="0">
              <a:solidFill>
                <a:srgbClr val="9E2482"/>
              </a:solidFill>
            </a:endParaRPr>
          </a:p>
          <a:p>
            <a:pPr marL="160020" lvl="1" indent="0">
              <a:buClr>
                <a:srgbClr val="9E2482"/>
              </a:buClr>
              <a:buNone/>
            </a:pPr>
            <a:r>
              <a:rPr lang="en-US" sz="3000" i="1" dirty="0">
                <a:solidFill>
                  <a:srgbClr val="9E2482"/>
                </a:solidFill>
              </a:rPr>
              <a:t>All three prongs </a:t>
            </a:r>
            <a:r>
              <a:rPr lang="en-US" sz="3000" dirty="0">
                <a:solidFill>
                  <a:srgbClr val="6A6C69"/>
                </a:solidFill>
              </a:rPr>
              <a:t>must be met to be exempt from overtime.</a:t>
            </a:r>
          </a:p>
          <a:p>
            <a:pPr marL="16002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73636" y="2233469"/>
            <a:ext cx="7018256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3429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Paid on salary basis</a:t>
            </a:r>
          </a:p>
          <a:p>
            <a:pPr marL="571500">
              <a:buClr>
                <a:srgbClr val="9E2482"/>
              </a:buClr>
            </a:pPr>
            <a:endParaRPr lang="en-US" sz="10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indent="-3429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Satisfy “duties test”</a:t>
            </a:r>
          </a:p>
          <a:p>
            <a:pPr marL="571500">
              <a:buClr>
                <a:srgbClr val="9E2482"/>
              </a:buClr>
            </a:pPr>
            <a:endParaRPr lang="en-US" sz="10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indent="-3429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Meet salary threshold</a:t>
            </a:r>
          </a:p>
        </p:txBody>
      </p:sp>
    </p:spTree>
    <p:extLst>
      <p:ext uri="{BB962C8B-B14F-4D97-AF65-F5344CB8AC3E}">
        <p14:creationId xmlns:p14="http://schemas.microsoft.com/office/powerpoint/2010/main" val="420769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FLSA Overtime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756"/>
            <a:ext cx="8229600" cy="4708525"/>
          </a:xfrm>
        </p:spPr>
        <p:txBody>
          <a:bodyPr>
            <a:normAutofit/>
          </a:bodyPr>
          <a:lstStyle/>
          <a:p>
            <a:pPr marL="160020" lvl="1" indent="0">
              <a:buClr>
                <a:srgbClr val="9E2482"/>
              </a:buClr>
              <a:buNone/>
            </a:pPr>
            <a:endParaRPr lang="en-US" sz="2800" b="1" dirty="0">
              <a:solidFill>
                <a:srgbClr val="9E2482"/>
              </a:solidFill>
            </a:endParaRPr>
          </a:p>
          <a:p>
            <a:pPr marL="160020" lvl="1" indent="0">
              <a:buClr>
                <a:srgbClr val="9E2482"/>
              </a:buClr>
              <a:buNone/>
            </a:pPr>
            <a:r>
              <a:rPr lang="en-US" sz="3000" dirty="0">
                <a:solidFill>
                  <a:srgbClr val="9E2482"/>
                </a:solidFill>
              </a:rPr>
              <a:t>NOTE:   </a:t>
            </a:r>
          </a:p>
          <a:p>
            <a:pPr marL="160020" lvl="1" indent="0">
              <a:buClr>
                <a:srgbClr val="9E2482"/>
              </a:buClr>
              <a:buNone/>
            </a:pPr>
            <a:r>
              <a:rPr lang="en-US" sz="3000" dirty="0">
                <a:solidFill>
                  <a:srgbClr val="6A6C69"/>
                </a:solidFill>
              </a:rPr>
              <a:t>Certain professional employees are not subject to the salary basis or salary threshold.</a:t>
            </a:r>
          </a:p>
          <a:p>
            <a:pPr marL="160020" lvl="1" indent="0">
              <a:buClr>
                <a:srgbClr val="9E2482"/>
              </a:buClr>
              <a:buNone/>
            </a:pPr>
            <a:endParaRPr lang="en-US" sz="3000" dirty="0">
              <a:solidFill>
                <a:srgbClr val="9E2482"/>
              </a:solidFill>
            </a:endParaRPr>
          </a:p>
          <a:p>
            <a:pPr marL="160020" lvl="1" indent="0">
              <a:buClr>
                <a:srgbClr val="9E2482"/>
              </a:buClr>
              <a:buNone/>
            </a:pPr>
            <a:r>
              <a:rPr lang="en-US" sz="3000" dirty="0">
                <a:solidFill>
                  <a:srgbClr val="6A6C69"/>
                </a:solidFill>
              </a:rPr>
              <a:t>The USDOL receives authority through the FLSA to update the regulations on overtime exemptions. </a:t>
            </a:r>
          </a:p>
          <a:p>
            <a:pPr marL="16002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6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FLSA Overtime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307969"/>
            <a:ext cx="8446168" cy="36317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60020" indent="0">
              <a:buNone/>
            </a:pPr>
            <a:r>
              <a:rPr lang="en-US" sz="3000" dirty="0">
                <a:solidFill>
                  <a:srgbClr val="9E2482"/>
                </a:solidFill>
              </a:rPr>
              <a:t>New Regulations Effective January 1, 2020</a:t>
            </a:r>
          </a:p>
          <a:p>
            <a:pPr marL="160020" indent="0">
              <a:buNone/>
            </a:pPr>
            <a:endParaRPr lang="en-US" sz="3000" dirty="0">
              <a:solidFill>
                <a:srgbClr val="6A6C6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</a:rPr>
              <a:t>  Salary threshold will be set at the 20</a:t>
            </a:r>
            <a:r>
              <a:rPr lang="en-US" sz="3000" baseline="30000" dirty="0">
                <a:solidFill>
                  <a:srgbClr val="6A6C69"/>
                </a:solidFill>
              </a:rPr>
              <a:t>th</a:t>
            </a:r>
            <a:r>
              <a:rPr lang="en-US" sz="3000" dirty="0">
                <a:solidFill>
                  <a:srgbClr val="6A6C69"/>
                </a:solidFill>
              </a:rPr>
              <a:t> 			    	  percentile of all full-time employees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000" dirty="0">
              <a:solidFill>
                <a:srgbClr val="6A6C6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</a:rPr>
              <a:t>  Salary threshold increases from $455/week 	  	  ($23,600/year) to $684/week ($35,568/year)</a:t>
            </a:r>
            <a:endParaRPr lang="en-US" sz="3000" dirty="0">
              <a:solidFill>
                <a:srgbClr val="9E24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4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FLSA Overtime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44379" y="1307968"/>
            <a:ext cx="8826365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60020" indent="0">
              <a:buNone/>
            </a:pPr>
            <a:r>
              <a:rPr lang="en-US" sz="3000" dirty="0">
                <a:solidFill>
                  <a:srgbClr val="9E2482"/>
                </a:solidFill>
              </a:rPr>
              <a:t>New Regulations Effective January 1, 2020</a:t>
            </a:r>
          </a:p>
          <a:p>
            <a:pPr marL="160020" indent="0">
              <a:buNone/>
            </a:pPr>
            <a:endParaRPr lang="en-US" sz="3000" dirty="0">
              <a:solidFill>
                <a:srgbClr val="6A6C69"/>
              </a:solidFill>
            </a:endParaRPr>
          </a:p>
          <a:p>
            <a:pPr indent="-164592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</a:rPr>
              <a:t>Highly compensated employee exemptions  	 	 salary threshold increases from $100,000/year 	 to $107,432/year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000" dirty="0">
              <a:solidFill>
                <a:srgbClr val="6A6C6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</a:rPr>
              <a:t>DOL to review salary thresholds on a regular </a:t>
            </a:r>
            <a:r>
              <a:rPr lang="en-US" sz="3000" dirty="0">
                <a:solidFill>
                  <a:schemeClr val="bg1"/>
                </a:solidFill>
              </a:rPr>
              <a:t>b</a:t>
            </a:r>
            <a:r>
              <a:rPr lang="en-US" sz="3000" dirty="0">
                <a:solidFill>
                  <a:srgbClr val="6A6C69"/>
                </a:solidFill>
              </a:rPr>
              <a:t>basis; no automatic adjustments</a:t>
            </a:r>
            <a:endParaRPr lang="en-US" sz="3000" dirty="0">
              <a:solidFill>
                <a:srgbClr val="9E24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3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FLSA Overtime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44379" y="1307968"/>
            <a:ext cx="8826365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60020" indent="0">
              <a:buNone/>
            </a:pPr>
            <a:r>
              <a:rPr lang="en-US" sz="3000" dirty="0">
                <a:solidFill>
                  <a:srgbClr val="9E2482"/>
                </a:solidFill>
              </a:rPr>
              <a:t>New Regulations Effective January 1, 2020</a:t>
            </a:r>
          </a:p>
          <a:p>
            <a:pPr marL="160020" indent="0">
              <a:buNone/>
            </a:pPr>
            <a:endParaRPr lang="en-US" sz="3000" dirty="0">
              <a:solidFill>
                <a:srgbClr val="6A6C6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</a:rPr>
              <a:t>  Non-discretionary bonuses, incentive 		 	 	  payments, and commissions (paid at least 	  	  annually) can be used to calculate up to 10% 	  of the standard threshold</a:t>
            </a:r>
          </a:p>
          <a:p>
            <a:pPr marL="160020" indent="0">
              <a:buNone/>
            </a:pPr>
            <a:endParaRPr lang="en-US" sz="3000" dirty="0">
              <a:solidFill>
                <a:srgbClr val="6A6C6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</a:rPr>
              <a:t>  Catch-up payment permitted at the end of the </a:t>
            </a:r>
            <a:r>
              <a:rPr lang="en-US" sz="3000" dirty="0">
                <a:solidFill>
                  <a:schemeClr val="bg1"/>
                </a:solidFill>
              </a:rPr>
              <a:t>52</a:t>
            </a:r>
            <a:r>
              <a:rPr lang="en-US" sz="3000" dirty="0">
                <a:solidFill>
                  <a:srgbClr val="6A6C69"/>
                </a:solidFill>
              </a:rPr>
              <a:t>52-week period</a:t>
            </a:r>
          </a:p>
          <a:p>
            <a:pPr marL="160020" indent="0">
              <a:buNone/>
            </a:pPr>
            <a:endParaRPr lang="en-US" sz="3000" dirty="0">
              <a:solidFill>
                <a:srgbClr val="6A6C69"/>
              </a:solidFill>
            </a:endParaRPr>
          </a:p>
          <a:p>
            <a:pPr marL="160020" indent="0">
              <a:buNone/>
            </a:pPr>
            <a:endParaRPr lang="en-US" sz="3000" dirty="0">
              <a:solidFill>
                <a:srgbClr val="9E24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5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FLSA Overtime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60020" indent="0">
              <a:buNone/>
            </a:pPr>
            <a:r>
              <a:rPr lang="en-US" sz="3000" dirty="0">
                <a:solidFill>
                  <a:srgbClr val="9E2482"/>
                </a:solidFill>
              </a:rPr>
              <a:t>New regulations do not:</a:t>
            </a:r>
          </a:p>
          <a:p>
            <a:pPr marL="160020" indent="0">
              <a:buNone/>
            </a:pPr>
            <a:endParaRPr lang="en-US" sz="1600" dirty="0">
              <a:solidFill>
                <a:srgbClr val="9E2482"/>
              </a:solidFill>
              <a:latin typeface="+mn-lt"/>
            </a:endParaRPr>
          </a:p>
          <a:p>
            <a:pPr marL="731837" indent="-342900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5A5B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Make changes to the salary basis prong </a:t>
            </a:r>
          </a:p>
          <a:p>
            <a:pPr marL="388937" indent="0">
              <a:buNone/>
            </a:pPr>
            <a:endParaRPr lang="en-US" sz="1700" dirty="0">
              <a:solidFill>
                <a:srgbClr val="5A5B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31837" indent="-342900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5A5B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Make changes to the duties prong </a:t>
            </a:r>
          </a:p>
          <a:p>
            <a:pPr marL="160020" indent="0">
              <a:buNone/>
            </a:pPr>
            <a:endParaRPr lang="en-US" sz="3000" dirty="0">
              <a:latin typeface="+mn-lt"/>
            </a:endParaRPr>
          </a:p>
          <a:p>
            <a:pPr marL="160020" indent="0">
              <a:buNone/>
            </a:pPr>
            <a:r>
              <a:rPr lang="en-US" sz="3000" dirty="0">
                <a:solidFill>
                  <a:srgbClr val="9E2482"/>
                </a:solidFill>
              </a:rPr>
              <a:t>Interesting Facts:</a:t>
            </a:r>
          </a:p>
          <a:p>
            <a:pPr marL="160020" indent="0">
              <a:buNone/>
            </a:pPr>
            <a:r>
              <a:rPr lang="en-US" sz="3000" dirty="0">
                <a:solidFill>
                  <a:srgbClr val="6A6C69"/>
                </a:solidFill>
              </a:rPr>
              <a:t>Over</a:t>
            </a:r>
            <a:r>
              <a:rPr lang="en-US" sz="3000" dirty="0">
                <a:solidFill>
                  <a:srgbClr val="9E2482"/>
                </a:solidFill>
              </a:rPr>
              <a:t> </a:t>
            </a:r>
            <a:r>
              <a:rPr lang="en-US" sz="3000" i="1" dirty="0">
                <a:solidFill>
                  <a:srgbClr val="9E2482"/>
                </a:solidFill>
              </a:rPr>
              <a:t>116,000</a:t>
            </a:r>
            <a:r>
              <a:rPr lang="en-US" sz="3000" dirty="0">
                <a:solidFill>
                  <a:srgbClr val="9E2482"/>
                </a:solidFill>
              </a:rPr>
              <a:t> </a:t>
            </a:r>
            <a:r>
              <a:rPr lang="en-US" sz="3000" dirty="0">
                <a:solidFill>
                  <a:srgbClr val="6A6C69"/>
                </a:solidFill>
              </a:rPr>
              <a:t>comments were received by USDOL, which also conducted “listening sessions” in several cities prior to issuing the proposed rule.</a:t>
            </a:r>
            <a:endParaRPr lang="en-US" sz="3000" dirty="0">
              <a:solidFill>
                <a:srgbClr val="6A6C69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7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FLSA Overtime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000" dirty="0">
                <a:solidFill>
                  <a:srgbClr val="9E2482"/>
                </a:solidFill>
              </a:rPr>
              <a:t>What should we do to prepare?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6982" y="2235047"/>
            <a:ext cx="8698226" cy="46166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0"/>
            <a:endParaRPr lang="en-US" dirty="0">
              <a:solidFill>
                <a:srgbClr val="6A6C69"/>
              </a:solidFill>
            </a:endParaRPr>
          </a:p>
          <a:p>
            <a:pPr marL="571500">
              <a:buClr>
                <a:srgbClr val="9E2482"/>
              </a:buClr>
            </a:pPr>
            <a:r>
              <a:rPr lang="en-US" sz="3000" dirty="0">
                <a:solidFill>
                  <a:srgbClr val="5A5B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(1)  Identify all employees who will be affected</a:t>
            </a:r>
          </a:p>
          <a:p>
            <a:pPr marL="571500">
              <a:buClr>
                <a:srgbClr val="9E2482"/>
              </a:buClr>
            </a:pPr>
            <a:endParaRPr lang="en-US" sz="30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943100" lvl="2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Currently classified as exempt</a:t>
            </a:r>
          </a:p>
          <a:p>
            <a:pPr marL="571500">
              <a:buClr>
                <a:srgbClr val="9E2482"/>
              </a:buClr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		</a:t>
            </a:r>
          </a:p>
          <a:p>
            <a:pPr marL="571500">
              <a:buClr>
                <a:srgbClr val="9E2482"/>
              </a:buClr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		AND</a:t>
            </a:r>
          </a:p>
          <a:p>
            <a:pPr marL="571500">
              <a:buClr>
                <a:srgbClr val="9E2482"/>
              </a:buClr>
            </a:pPr>
            <a:endParaRPr lang="en-US" sz="30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943100" lvl="2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Earning less than $35,568 per year</a:t>
            </a:r>
          </a:p>
          <a:p>
            <a:pPr marL="1028700" lvl="1">
              <a:buClr>
                <a:srgbClr val="9E2482"/>
              </a:buClr>
            </a:pPr>
            <a:endParaRPr lang="en-US" sz="2400" dirty="0">
              <a:solidFill>
                <a:srgbClr val="6A6C69"/>
              </a:solidFill>
            </a:endParaRPr>
          </a:p>
          <a:p>
            <a:pPr marL="571500">
              <a:buClr>
                <a:srgbClr val="9E2482"/>
              </a:buClr>
            </a:pPr>
            <a:endParaRPr lang="en-US" sz="2400" dirty="0">
              <a:solidFill>
                <a:srgbClr val="6A6C69"/>
              </a:solidFill>
            </a:endParaRPr>
          </a:p>
          <a:p>
            <a:pPr marL="114300"/>
            <a:endParaRPr lang="en-US" dirty="0">
              <a:solidFill>
                <a:srgbClr val="6A6C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4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FLSA Overtime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000" dirty="0">
                <a:solidFill>
                  <a:srgbClr val="9E2482"/>
                </a:solidFill>
              </a:rPr>
              <a:t>What should we do to prepare?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EACD-A346-A34B-BBAF-EF458C812BA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6982" y="1961334"/>
            <a:ext cx="84235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0"/>
            <a:endParaRPr lang="en-US" dirty="0">
              <a:solidFill>
                <a:srgbClr val="6A6C69"/>
              </a:solidFill>
            </a:endParaRPr>
          </a:p>
          <a:p>
            <a:pPr marL="571500">
              <a:buClr>
                <a:srgbClr val="9E2482"/>
              </a:buClr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(2) Track hours for all employees identified 		  to be reclassified as nonexempt</a:t>
            </a:r>
          </a:p>
          <a:p>
            <a:pPr marL="571500" algn="ctr">
              <a:buClr>
                <a:srgbClr val="9E2482"/>
              </a:buClr>
            </a:pPr>
            <a:endParaRPr lang="en-US" sz="30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Identify the number of hours that will be considered overtime</a:t>
            </a:r>
          </a:p>
          <a:p>
            <a:pPr marL="1028700" lvl="1">
              <a:buClr>
                <a:srgbClr val="9E2482"/>
              </a:buClr>
            </a:pPr>
            <a:endParaRPr lang="en-US" sz="3000" dirty="0">
              <a:solidFill>
                <a:srgbClr val="6A6C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485900" lvl="1" indent="-457200">
              <a:buClr>
                <a:srgbClr val="9E2482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6A6C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Determine if the overtime hours can be managed to a minimum</a:t>
            </a:r>
          </a:p>
          <a:p>
            <a:pPr marL="1028700" lvl="1">
              <a:buClr>
                <a:srgbClr val="9E2482"/>
              </a:buClr>
            </a:pPr>
            <a:endParaRPr lang="en-US" sz="2400" dirty="0">
              <a:solidFill>
                <a:srgbClr val="6A6C69"/>
              </a:solidFill>
            </a:endParaRPr>
          </a:p>
          <a:p>
            <a:pPr marL="914400" indent="-342900">
              <a:buClr>
                <a:srgbClr val="9E2482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6A6C69"/>
              </a:solidFill>
            </a:endParaRPr>
          </a:p>
          <a:p>
            <a:pPr marL="114300"/>
            <a:endParaRPr lang="en-US" dirty="0">
              <a:solidFill>
                <a:srgbClr val="6A6C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6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622D06221E084D2DBE5F6AE7B290C93D"/>
  <p:tag name="TPVERSION" val="5"/>
  <p:tag name="TPFULLVERSION" val="5.2.0.3121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ASAssetContentType" ma:contentTypeID="0x010100B2029F26138C4BFDA158A626F91E876A00E8856F8751C69D4999D8A8CD0E4E263A" ma:contentTypeVersion="66" ma:contentTypeDescription="This is used to create DOAS Asset Library" ma:contentTypeScope="" ma:versionID="6bb50c3d5cb9f011c70a5d263fba9422">
  <xsd:schema xmlns:xsd="http://www.w3.org/2001/XMLSchema" xmlns:xs="http://www.w3.org/2001/XMLSchema" xmlns:p="http://schemas.microsoft.com/office/2006/metadata/properties" xmlns:ns2="0726195c-4e5f-403b-b0e6-5bc4fc6a495f" xmlns:ns3="64719721-3f2e-4037-a826-7fe00fbc2e3c" xmlns:ns4="http://schemas.microsoft.com/sharepoint/v4" targetNamespace="http://schemas.microsoft.com/office/2006/metadata/properties" ma:root="true" ma:fieldsID="7e9aa62dc70ed428a9efb794346fa1fe" ns2:_="" ns3:_="" ns4:_="">
    <xsd:import namespace="0726195c-4e5f-403b-b0e6-5bc4fc6a495f"/>
    <xsd:import namespace="64719721-3f2e-4037-a826-7fe00fbc2e3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ategoryDoc"/>
                <xsd:element ref="ns2:EffectiveDate"/>
                <xsd:element ref="ns2:DocumentDescription"/>
                <xsd:element ref="ns2:DisplayPriority" minOccurs="0"/>
                <xsd:element ref="ns3:b814ba249d91463a8222dc7318a2e120" minOccurs="0"/>
                <xsd:element ref="ns3:TaxCatchAll" minOccurs="0"/>
                <xsd:element ref="ns3:TaxCatchAllLabel" minOccurs="0"/>
                <xsd:element ref="ns3:TaxKeywordTaxHTField" minOccurs="0"/>
                <xsd:element ref="ns3:Division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6195c-4e5f-403b-b0e6-5bc4fc6a495f" elementFormDefault="qualified">
    <xsd:import namespace="http://schemas.microsoft.com/office/2006/documentManagement/types"/>
    <xsd:import namespace="http://schemas.microsoft.com/office/infopath/2007/PartnerControls"/>
    <xsd:element name="CategoryDoc" ma:index="8" ma:displayName="Document Category" ma:default="FLSA Tools" ma:description="" ma:format="Dropdown" ma:internalName="CategoryDoc">
      <xsd:simpleType>
        <xsd:restriction base="dms:Choice">
          <xsd:enumeration value="FLSA Tools"/>
        </xsd:restriction>
      </xsd:simpleType>
    </xsd:element>
    <xsd:element name="EffectiveDate" ma:index="9" ma:displayName="Effective Date" ma:default="[today]" ma:description="" ma:format="DateTime" ma:internalName="EffectiveDate">
      <xsd:simpleType>
        <xsd:restriction base="dms:DateTime"/>
      </xsd:simpleType>
    </xsd:element>
    <xsd:element name="DocumentDescription" ma:index="10" ma:displayName="Document Description" ma:description="Note" ma:internalName="DocumentDescription">
      <xsd:simpleType>
        <xsd:restriction base="dms:Note">
          <xsd:maxLength value="255"/>
        </xsd:restriction>
      </xsd:simpleType>
    </xsd:element>
    <xsd:element name="DisplayPriority" ma:index="11" nillable="true" ma:displayName="Display Priority" ma:format="Dropdown" ma:internalName="DisplayPriority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19721-3f2e-4037-a826-7fe00fbc2e3c" elementFormDefault="qualified">
    <xsd:import namespace="http://schemas.microsoft.com/office/2006/documentManagement/types"/>
    <xsd:import namespace="http://schemas.microsoft.com/office/infopath/2007/PartnerControls"/>
    <xsd:element name="b814ba249d91463a8222dc7318a2e120" ma:index="12" ma:taxonomy="true" ma:internalName="b814ba249d91463a8222dc7318a2e120" ma:taxonomyFieldName="BusinessServices" ma:displayName="Business Services" ma:readOnly="false" ma:default="" ma:fieldId="{b814ba24-9d91-463a-8222-dc7318a2e120}" ma:sspId="24303319-78b4-4866-9de0-bde40737f1d8" ma:termSetId="c54f94ba-c49d-48e8-b789-4a89780f2686" ma:anchorId="3e0b3416-4f48-409d-9643-5ee8099d9f4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c085d1ce-44a5-47b0-af7a-48aa3d02d715}" ma:internalName="TaxCatchAll" ma:showField="CatchAllData" ma:web="0726195c-4e5f-403b-b0e6-5bc4fc6a4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c085d1ce-44a5-47b0-af7a-48aa3d02d715}" ma:internalName="TaxCatchAllLabel" ma:readOnly="true" ma:showField="CatchAllDataLabel" ma:web="0726195c-4e5f-403b-b0e6-5bc4fc6a4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Division" ma:index="18" nillable="true" ma:displayName="Division" ma:description="" ma:internalName="Divi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4303319-78b4-4866-9de0-bde40737f1d8" ContentTypeId="0x010100B2029F26138C4BFDA158A626F91E876A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719721-3f2e-4037-a826-7fe00fbc2e3c">
      <Value>1075</Value>
    </TaxCatchAll>
    <EffectiveDate xmlns="0726195c-4e5f-403b-b0e6-5bc4fc6a495f">2019-10-29T15:53:24+00:00</EffectiveDate>
    <Division xmlns="64719721-3f2e-4037-a826-7fe00fbc2e3c">Human Resources Administration</Division>
    <CategoryDoc xmlns="0726195c-4e5f-403b-b0e6-5bc4fc6a495f">FLSA Tools</CategoryDoc>
    <b814ba249d91463a8222dc7318a2e120 xmlns="64719721-3f2e-4037-a826-7fe00fbc2e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FLSA Tools</TermName>
          <TermId xmlns="http://schemas.microsoft.com/office/infopath/2007/PartnerControls">477f573e-69fd-408a-8e5d-975aec6a0503</TermId>
        </TermInfo>
      </Terms>
    </b814ba249d91463a8222dc7318a2e120>
    <DocumentDescription xmlns="0726195c-4e5f-403b-b0e6-5bc4fc6a495f">FLSA overtime rule presentation (October 2019)</DocumentDescription>
    <TaxKeywordTaxHTField xmlns="64719721-3f2e-4037-a826-7fe00fbc2e3c">
      <Terms xmlns="http://schemas.microsoft.com/office/infopath/2007/PartnerControls"/>
    </TaxKeywordTaxHTField>
    <DisplayPriority xmlns="0726195c-4e5f-403b-b0e6-5bc4fc6a495f" xsi:nil="true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788A4151-5B3B-44BF-90CB-064A356EBAC9}"/>
</file>

<file path=customXml/itemProps2.xml><?xml version="1.0" encoding="utf-8"?>
<ds:datastoreItem xmlns:ds="http://schemas.openxmlformats.org/officeDocument/2006/customXml" ds:itemID="{CF35F6CD-F033-451B-ADD7-F8628F139582}"/>
</file>

<file path=customXml/itemProps3.xml><?xml version="1.0" encoding="utf-8"?>
<ds:datastoreItem xmlns:ds="http://schemas.openxmlformats.org/officeDocument/2006/customXml" ds:itemID="{B8C036A4-D668-4783-8192-49E44BAC6703}"/>
</file>

<file path=customXml/itemProps4.xml><?xml version="1.0" encoding="utf-8"?>
<ds:datastoreItem xmlns:ds="http://schemas.openxmlformats.org/officeDocument/2006/customXml" ds:itemID="{7640E6BD-0F7F-4C10-86F4-B425C425CBFF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10948</TotalTime>
  <Words>508</Words>
  <Application>Microsoft Office PowerPoint</Application>
  <PresentationFormat>On-screen Show (4:3)</PresentationFormat>
  <Paragraphs>179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Lucida Grande</vt:lpstr>
      <vt:lpstr>Wingdings</vt:lpstr>
      <vt:lpstr>Office Theme</vt:lpstr>
      <vt:lpstr>1_Office Theme</vt:lpstr>
      <vt:lpstr>2_Office Theme</vt:lpstr>
      <vt:lpstr>Updates to FLSA Overtime Regulations</vt:lpstr>
      <vt:lpstr>FLSA Overtime Updates</vt:lpstr>
      <vt:lpstr>FLSA Overtime Updates</vt:lpstr>
      <vt:lpstr>FLSA Overtime Updates</vt:lpstr>
      <vt:lpstr>FLSA Overtime Updates</vt:lpstr>
      <vt:lpstr>FLSA Overtime Updates</vt:lpstr>
      <vt:lpstr>FLSA Overtime Updates</vt:lpstr>
      <vt:lpstr>FLSA Overtime Updates</vt:lpstr>
      <vt:lpstr>FLSA Overtime Updates</vt:lpstr>
      <vt:lpstr>FLSA Overtime Updates</vt:lpstr>
      <vt:lpstr>FLSA Overtime Updates</vt:lpstr>
      <vt:lpstr>FLSA Overtime Updates</vt:lpstr>
      <vt:lpstr>FLSA Overtime Updates</vt:lpstr>
      <vt:lpstr>Effects of FLSA Overtime Updates</vt:lpstr>
      <vt:lpstr>FLSA Overtime Updates</vt:lpstr>
      <vt:lpstr>Updating FLSA Status</vt:lpstr>
      <vt:lpstr>PowerPoint Presentation</vt:lpstr>
      <vt:lpstr>404-656-2705</vt:lpstr>
    </vt:vector>
  </TitlesOfParts>
  <Company>What's Up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FLSA overtime rule presentation (October 2019)</dc:title>
  <dc:creator>Preston Kent</dc:creator>
  <cp:lastModifiedBy>West, Latatia</cp:lastModifiedBy>
  <cp:revision>358</cp:revision>
  <cp:lastPrinted>2019-10-25T20:11:55Z</cp:lastPrinted>
  <dcterms:created xsi:type="dcterms:W3CDTF">2014-06-10T19:48:01Z</dcterms:created>
  <dcterms:modified xsi:type="dcterms:W3CDTF">2019-10-28T16:19:48Z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0x010100B2029F26138C4BFDA158A626F91E876A00E8856F8751C69D4999D8A8CD0E4E263A</vt:lpwstr>
  </property>
  <property fmtid="{D5CDD505-2E9C-101B-9397-08002B2CF9AE}" pid="3" name="TaxKeyword">
    <vt:lpwstr/>
  </property>
  <property fmtid="{D5CDD505-2E9C-101B-9397-08002B2CF9AE}" pid="4" name="BusinessServices">
    <vt:lpwstr>1075;#FLSA Tools|477f573e-69fd-408a-8e5d-975aec6a0503</vt:lpwstr>
  </property>
</Properties>
</file>